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6" r:id="rId8"/>
    <p:sldId id="272" r:id="rId9"/>
    <p:sldId id="277" r:id="rId10"/>
    <p:sldId id="278" r:id="rId11"/>
    <p:sldId id="274" r:id="rId12"/>
    <p:sldId id="279" r:id="rId13"/>
    <p:sldId id="280" r:id="rId14"/>
    <p:sldId id="275"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8" r:id="rId31"/>
    <p:sldId id="299"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865"/>
    <p:restoredTop sz="94615"/>
  </p:normalViewPr>
  <p:slideViewPr>
    <p:cSldViewPr snapToGrid="0" snapToObjects="1">
      <p:cViewPr varScale="1">
        <p:scale>
          <a:sx n="73" d="100"/>
          <a:sy n="73" d="100"/>
        </p:scale>
        <p:origin x="1328" y="488"/>
      </p:cViewPr>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1345460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854972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9.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Spring</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5</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4854261" y="3226831"/>
            <a:ext cx="7679988"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20</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3rd February </a:t>
            </a:r>
            <a:r>
              <a:rPr dirty="0">
                <a:latin typeface="Gill Sans MT" panose="020B0502020104020203" pitchFamily="34" charset="77"/>
              </a:rPr>
              <a:t>202</a:t>
            </a:r>
            <a:r>
              <a:rPr lang="en-GB" dirty="0">
                <a:latin typeface="Gill Sans MT" panose="020B0502020104020203" pitchFamily="34" charset="77"/>
              </a:rPr>
              <a:t>5</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3">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82061" y="1304757"/>
            <a:ext cx="2915863"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impress</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119282" y="4754444"/>
            <a:ext cx="7332625" cy="12105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something impresses you, you feel great admiration for it.</a:t>
            </a:r>
          </a:p>
        </p:txBody>
      </p:sp>
      <p:sp>
        <p:nvSpPr>
          <p:cNvPr id="155" name="The was a tear in Freddie’s new school jumper."/>
          <p:cNvSpPr txBox="1"/>
          <p:nvPr/>
        </p:nvSpPr>
        <p:spPr>
          <a:xfrm>
            <a:off x="58004" y="6687174"/>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Martha </a:t>
            </a:r>
            <a:r>
              <a:rPr lang="en-GB" b="1" dirty="0"/>
              <a:t>impressed</a:t>
            </a:r>
            <a:r>
              <a:rPr lang="en-GB" dirty="0"/>
              <a:t> the class with her speech.</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07074" y="2207203"/>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im-press</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302928707"/>
              </p:ext>
            </p:extLst>
          </p:nvPr>
        </p:nvGraphicFramePr>
        <p:xfrm>
          <a:off x="5110" y="760999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inspire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discourage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success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visibly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influence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bore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progress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truly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13011F80-AD95-CC7C-69B9-D19D4686615F}"/>
              </a:ext>
            </a:extLst>
          </p:cNvPr>
          <p:cNvPicPr>
            <a:picLocks noChangeAspect="1"/>
          </p:cNvPicPr>
          <p:nvPr/>
        </p:nvPicPr>
        <p:blipFill>
          <a:blip r:embed="rId4"/>
          <a:stretch>
            <a:fillRect/>
          </a:stretch>
        </p:blipFill>
        <p:spPr>
          <a:xfrm>
            <a:off x="8203645" y="2996086"/>
            <a:ext cx="3251200" cy="3251200"/>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08531" y="1309202"/>
            <a:ext cx="240129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glisten</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a:t>
            </a:r>
            <a:endParaRPr dirty="0">
              <a:latin typeface="Gill Sans MT" panose="020B0502020104020203" pitchFamily="34" charset="77"/>
            </a:endParaRPr>
          </a:p>
        </p:txBody>
      </p:sp>
      <p:sp>
        <p:nvSpPr>
          <p:cNvPr id="155" name="The was a tear in Freddie’s new school jumper."/>
          <p:cNvSpPr txBox="1"/>
          <p:nvPr/>
        </p:nvSpPr>
        <p:spPr>
          <a:xfrm>
            <a:off x="0" y="6615329"/>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sun made the glass in the window </a:t>
            </a:r>
            <a:r>
              <a:rPr lang="en-GB" b="1" dirty="0"/>
              <a:t>glisten.</a:t>
            </a:r>
            <a:endParaRPr sz="4000" dirty="0">
              <a:solidFill>
                <a:schemeClr val="accent2"/>
              </a:solidFill>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err="1">
                <a:latin typeface="Gill Sans MT" panose="020B0502020104020203" pitchFamily="34" charset="77"/>
              </a:rPr>
              <a:t>glis</a:t>
            </a:r>
            <a:r>
              <a:rPr lang="en-GB" dirty="0">
                <a:latin typeface="Gill Sans MT" panose="020B0502020104020203" pitchFamily="34" charset="77"/>
              </a:rPr>
              <a:t>-ten</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731577037"/>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gleam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dull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listen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faintly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glint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brightly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4" name="TextBox 3">
            <a:extLst>
              <a:ext uri="{FF2B5EF4-FFF2-40B4-BE49-F238E27FC236}">
                <a16:creationId xmlns:a16="http://schemas.microsoft.com/office/drawing/2014/main" id="{3144F4F8-1C1C-CBB6-F6F5-8A617E950562}"/>
              </a:ext>
            </a:extLst>
          </p:cNvPr>
          <p:cNvSpPr txBox="1"/>
          <p:nvPr/>
        </p:nvSpPr>
        <p:spPr>
          <a:xfrm>
            <a:off x="406766" y="4632635"/>
            <a:ext cx="7799909"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something glistens, it shines, usually because it is wet or oily.</a:t>
            </a:r>
          </a:p>
        </p:txBody>
      </p:sp>
      <p:pic>
        <p:nvPicPr>
          <p:cNvPr id="2" name="Picture 1">
            <a:extLst>
              <a:ext uri="{FF2B5EF4-FFF2-40B4-BE49-F238E27FC236}">
                <a16:creationId xmlns:a16="http://schemas.microsoft.com/office/drawing/2014/main" id="{9270F421-3A79-AD2A-67E1-0B8A8BD328FA}"/>
              </a:ext>
            </a:extLst>
          </p:cNvPr>
          <p:cNvPicPr>
            <a:picLocks noChangeAspect="1"/>
          </p:cNvPicPr>
          <p:nvPr/>
        </p:nvPicPr>
        <p:blipFill>
          <a:blip r:embed="rId4"/>
          <a:stretch>
            <a:fillRect/>
          </a:stretch>
        </p:blipFill>
        <p:spPr>
          <a:xfrm>
            <a:off x="8608049" y="2768079"/>
            <a:ext cx="3251200" cy="3251200"/>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246168" y="1309202"/>
            <a:ext cx="152606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wail</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5" name="The was a tear in Freddie’s new school jumper."/>
          <p:cNvSpPr txBox="1"/>
          <p:nvPr/>
        </p:nvSpPr>
        <p:spPr>
          <a:xfrm>
            <a:off x="0" y="6518819"/>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baby's loud </a:t>
            </a:r>
            <a:r>
              <a:rPr lang="en-GB" b="1" dirty="0"/>
              <a:t>wail</a:t>
            </a:r>
            <a:r>
              <a:rPr lang="en-GB" dirty="0"/>
              <a:t> disrupted the quiet classroom.</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wail</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712383563"/>
              </p:ext>
            </p:extLst>
          </p:nvPr>
        </p:nvGraphicFramePr>
        <p:xfrm>
          <a:off x="5110" y="7579393"/>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howl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gloat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scale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mournful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sob</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be happy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male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soft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3AC8A135-D086-3153-77AD-98B34A88836B}"/>
              </a:ext>
            </a:extLst>
          </p:cNvPr>
          <p:cNvSpPr txBox="1"/>
          <p:nvPr/>
        </p:nvSpPr>
        <p:spPr>
          <a:xfrm>
            <a:off x="554567" y="4134805"/>
            <a:ext cx="7334374"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someone wails, they make long, loud, high-pitched cries which express sorrow or pain.</a:t>
            </a:r>
          </a:p>
        </p:txBody>
      </p:sp>
      <p:pic>
        <p:nvPicPr>
          <p:cNvPr id="4" name="Picture 3">
            <a:extLst>
              <a:ext uri="{FF2B5EF4-FFF2-40B4-BE49-F238E27FC236}">
                <a16:creationId xmlns:a16="http://schemas.microsoft.com/office/drawing/2014/main" id="{04F6EEFB-474D-984A-A6D4-E52AC58CC224}"/>
              </a:ext>
            </a:extLst>
          </p:cNvPr>
          <p:cNvPicPr>
            <a:picLocks noChangeAspect="1"/>
          </p:cNvPicPr>
          <p:nvPr/>
        </p:nvPicPr>
        <p:blipFill>
          <a:blip r:embed="rId4"/>
          <a:stretch>
            <a:fillRect/>
          </a:stretch>
        </p:blipFill>
        <p:spPr>
          <a:xfrm>
            <a:off x="8513056" y="2784893"/>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329546" y="1339979"/>
            <a:ext cx="3733394" cy="11182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temporary</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15023" y="4498544"/>
            <a:ext cx="7196668" cy="12105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Something that is temporary lasts for only a limited time.</a:t>
            </a:r>
          </a:p>
        </p:txBody>
      </p:sp>
      <p:sp>
        <p:nvSpPr>
          <p:cNvPr id="155" name="The was a tear in Freddie’s new school jumper."/>
          <p:cNvSpPr txBox="1"/>
          <p:nvPr/>
        </p:nvSpPr>
        <p:spPr>
          <a:xfrm>
            <a:off x="0" y="6609828"/>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Mr Hill set up a </a:t>
            </a:r>
            <a:r>
              <a:rPr lang="en-GB" b="1" dirty="0"/>
              <a:t>temporary</a:t>
            </a:r>
            <a:r>
              <a:rPr lang="en-GB" dirty="0"/>
              <a:t> seating arrangement.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err="1">
                <a:latin typeface="Gill Sans MT" panose="020B0502020104020203" pitchFamily="34" charset="77"/>
              </a:rPr>
              <a:t>tem</a:t>
            </a:r>
            <a:r>
              <a:rPr lang="en-GB" dirty="0">
                <a:latin typeface="Gill Sans MT" panose="020B0502020104020203" pitchFamily="34" charset="77"/>
              </a:rPr>
              <a:t>-po-</a:t>
            </a:r>
            <a:r>
              <a:rPr lang="en-GB" dirty="0" err="1">
                <a:latin typeface="Gill Sans MT" panose="020B0502020104020203" pitchFamily="34" charset="77"/>
              </a:rPr>
              <a:t>rar</a:t>
            </a:r>
            <a:r>
              <a:rPr lang="en-GB" dirty="0">
                <a:latin typeface="Gill Sans MT" panose="020B0502020104020203" pitchFamily="34" charset="77"/>
              </a:rPr>
              <a:t>-y)</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586911744"/>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483143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brief</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enduring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contemporary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measure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provisional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lengthy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support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8FFEE17D-9650-2B7C-0014-0B911CBDEEB3}"/>
              </a:ext>
            </a:extLst>
          </p:cNvPr>
          <p:cNvPicPr>
            <a:picLocks noChangeAspect="1"/>
          </p:cNvPicPr>
          <p:nvPr/>
        </p:nvPicPr>
        <p:blipFill>
          <a:blip r:embed="rId4"/>
          <a:stretch>
            <a:fillRect/>
          </a:stretch>
        </p:blipFill>
        <p:spPr>
          <a:xfrm>
            <a:off x="8711712" y="2838765"/>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4" y="281765"/>
            <a:ext cx="1057982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13748" y="1339979"/>
            <a:ext cx="2790829" cy="11182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prepare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80317" y="4233362"/>
            <a:ext cx="6554201" cy="17645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prepare something, you make it ready for something that is going to happen.</a:t>
            </a:r>
          </a:p>
        </p:txBody>
      </p:sp>
      <p:sp>
        <p:nvSpPr>
          <p:cNvPr id="155" name="The was a tear in Freddie’s new school jumper."/>
          <p:cNvSpPr txBox="1"/>
          <p:nvPr/>
        </p:nvSpPr>
        <p:spPr>
          <a:xfrm>
            <a:off x="5112" y="6587127"/>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needed to </a:t>
            </a:r>
            <a:r>
              <a:rPr lang="en-GB" b="1" dirty="0"/>
              <a:t>prepare</a:t>
            </a:r>
            <a:r>
              <a:rPr lang="en-GB" dirty="0"/>
              <a:t> for the spelling test.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pre-pare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3478765004"/>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develop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halt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there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thoroughly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plan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ruin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ation</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where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mentally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E3552778-1D83-5BEA-E61A-F29DA3BE70F1}"/>
              </a:ext>
            </a:extLst>
          </p:cNvPr>
          <p:cNvPicPr>
            <a:picLocks noChangeAspect="1"/>
          </p:cNvPicPr>
          <p:nvPr/>
        </p:nvPicPr>
        <p:blipFill>
          <a:blip r:embed="rId4"/>
          <a:stretch>
            <a:fillRect/>
          </a:stretch>
        </p:blipFill>
        <p:spPr>
          <a:xfrm>
            <a:off x="8799568" y="2793705"/>
            <a:ext cx="3251200" cy="3251200"/>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989700980"/>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cried</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street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trick</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puddle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688004644"/>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glisten</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temporary</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wail</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prepare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206169471"/>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cried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trick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trade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street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puddle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857508846"/>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If someone *** you, they deceive you, often in order to make you do something.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A *** is a road in a city, town, or village, usually with houses along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When you ***, tears come from your eyes, usually because you are unhappy or hurt. *** is past tense.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A *** is a small, shallow pool of liquid that has spread on the ground.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When people, firms, or countries ***, they buy, sell, or exchange goods or services between themselves.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2" name="Picture 1">
            <a:extLst>
              <a:ext uri="{FF2B5EF4-FFF2-40B4-BE49-F238E27FC236}">
                <a16:creationId xmlns:a16="http://schemas.microsoft.com/office/drawing/2014/main" id="{00C27945-B4CA-3A00-B1E8-AE97C459B97D}"/>
              </a:ext>
            </a:extLst>
          </p:cNvPr>
          <p:cNvPicPr>
            <a:picLocks noChangeAspect="1"/>
          </p:cNvPicPr>
          <p:nvPr/>
        </p:nvPicPr>
        <p:blipFill>
          <a:blip r:embed="rId5"/>
          <a:stretch>
            <a:fillRect/>
          </a:stretch>
        </p:blipFill>
        <p:spPr>
          <a:xfrm>
            <a:off x="11041476" y="5452735"/>
            <a:ext cx="803529" cy="803529"/>
          </a:xfrm>
          <a:prstGeom prst="rect">
            <a:avLst/>
          </a:prstGeom>
        </p:spPr>
      </p:pic>
      <p:pic>
        <p:nvPicPr>
          <p:cNvPr id="3" name="Picture 2">
            <a:extLst>
              <a:ext uri="{FF2B5EF4-FFF2-40B4-BE49-F238E27FC236}">
                <a16:creationId xmlns:a16="http://schemas.microsoft.com/office/drawing/2014/main" id="{670DE26F-6FEC-B530-AFBD-7F4281870A8F}"/>
              </a:ext>
            </a:extLst>
          </p:cNvPr>
          <p:cNvPicPr>
            <a:picLocks noChangeAspect="1"/>
          </p:cNvPicPr>
          <p:nvPr/>
        </p:nvPicPr>
        <p:blipFill>
          <a:blip r:embed="rId6"/>
          <a:stretch>
            <a:fillRect/>
          </a:stretch>
        </p:blipFill>
        <p:spPr>
          <a:xfrm>
            <a:off x="11041476" y="2831804"/>
            <a:ext cx="803529" cy="803529"/>
          </a:xfrm>
          <a:prstGeom prst="rect">
            <a:avLst/>
          </a:prstGeom>
        </p:spPr>
      </p:pic>
      <p:pic>
        <p:nvPicPr>
          <p:cNvPr id="5" name="Picture 4">
            <a:extLst>
              <a:ext uri="{FF2B5EF4-FFF2-40B4-BE49-F238E27FC236}">
                <a16:creationId xmlns:a16="http://schemas.microsoft.com/office/drawing/2014/main" id="{7CC38ECE-135C-3F98-4B8E-E97AC049B177}"/>
              </a:ext>
            </a:extLst>
          </p:cNvPr>
          <p:cNvPicPr>
            <a:picLocks noChangeAspect="1"/>
          </p:cNvPicPr>
          <p:nvPr/>
        </p:nvPicPr>
        <p:blipFill>
          <a:blip r:embed="rId7"/>
          <a:stretch>
            <a:fillRect/>
          </a:stretch>
        </p:blipFill>
        <p:spPr>
          <a:xfrm>
            <a:off x="11062317" y="7984496"/>
            <a:ext cx="803529" cy="803529"/>
          </a:xfrm>
          <a:prstGeom prst="rect">
            <a:avLst/>
          </a:prstGeom>
        </p:spPr>
      </p:pic>
      <p:pic>
        <p:nvPicPr>
          <p:cNvPr id="6" name="Picture 5">
            <a:extLst>
              <a:ext uri="{FF2B5EF4-FFF2-40B4-BE49-F238E27FC236}">
                <a16:creationId xmlns:a16="http://schemas.microsoft.com/office/drawing/2014/main" id="{6B747491-C1CE-0758-1926-3BBBEFF6DBB9}"/>
              </a:ext>
            </a:extLst>
          </p:cNvPr>
          <p:cNvPicPr>
            <a:picLocks noChangeAspect="1"/>
          </p:cNvPicPr>
          <p:nvPr/>
        </p:nvPicPr>
        <p:blipFill>
          <a:blip r:embed="rId8"/>
          <a:stretch>
            <a:fillRect/>
          </a:stretch>
        </p:blipFill>
        <p:spPr>
          <a:xfrm>
            <a:off x="11028305" y="4154155"/>
            <a:ext cx="747059" cy="747059"/>
          </a:xfrm>
          <a:prstGeom prst="rect">
            <a:avLst/>
          </a:prstGeom>
        </p:spPr>
      </p:pic>
      <p:pic>
        <p:nvPicPr>
          <p:cNvPr id="7" name="Picture 6">
            <a:extLst>
              <a:ext uri="{FF2B5EF4-FFF2-40B4-BE49-F238E27FC236}">
                <a16:creationId xmlns:a16="http://schemas.microsoft.com/office/drawing/2014/main" id="{5DE85AC4-E42E-343A-4AB0-786D470A0EDA}"/>
              </a:ext>
            </a:extLst>
          </p:cNvPr>
          <p:cNvPicPr>
            <a:picLocks noChangeAspect="1"/>
          </p:cNvPicPr>
          <p:nvPr/>
        </p:nvPicPr>
        <p:blipFill>
          <a:blip r:embed="rId9"/>
          <a:stretch>
            <a:fillRect/>
          </a:stretch>
        </p:blipFill>
        <p:spPr>
          <a:xfrm>
            <a:off x="11028305" y="6602670"/>
            <a:ext cx="803530" cy="803530"/>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4027353288"/>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impress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glisten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wail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temporary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prepare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3294681868"/>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something ***, it shines, usually because it is wet or oily.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someone ***, they make long, loud, high-pitched cries which express sorrow or pain.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If you *** something, you make it ready for something that is going to happen.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Something that is *** lasts for only a limited time.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a:t>
                      </a:r>
                      <a:r>
                        <a:rPr lang="en-GB" sz="2000">
                          <a:latin typeface="Gill Sans MT" panose="020B0502020104020203" pitchFamily="34" charset="77"/>
                        </a:rPr>
                        <a:t>something *** </a:t>
                      </a:r>
                      <a:r>
                        <a:rPr lang="en-GB" sz="2000" dirty="0">
                          <a:latin typeface="Gill Sans MT" panose="020B0502020104020203" pitchFamily="34" charset="77"/>
                        </a:rPr>
                        <a:t>you, you feel great admiration for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2" name="Picture 1">
            <a:extLst>
              <a:ext uri="{FF2B5EF4-FFF2-40B4-BE49-F238E27FC236}">
                <a16:creationId xmlns:a16="http://schemas.microsoft.com/office/drawing/2014/main" id="{22769F0D-9A9C-8264-CC42-34A4A2377EC4}"/>
              </a:ext>
            </a:extLst>
          </p:cNvPr>
          <p:cNvPicPr>
            <a:picLocks noChangeAspect="1"/>
          </p:cNvPicPr>
          <p:nvPr/>
        </p:nvPicPr>
        <p:blipFill>
          <a:blip r:embed="rId5"/>
          <a:stretch>
            <a:fillRect/>
          </a:stretch>
        </p:blipFill>
        <p:spPr>
          <a:xfrm>
            <a:off x="11126792" y="7876989"/>
            <a:ext cx="755643" cy="755643"/>
          </a:xfrm>
          <a:prstGeom prst="rect">
            <a:avLst/>
          </a:prstGeom>
        </p:spPr>
      </p:pic>
      <p:pic>
        <p:nvPicPr>
          <p:cNvPr id="3" name="Picture 2">
            <a:extLst>
              <a:ext uri="{FF2B5EF4-FFF2-40B4-BE49-F238E27FC236}">
                <a16:creationId xmlns:a16="http://schemas.microsoft.com/office/drawing/2014/main" id="{5E0B5910-1173-195E-45DB-AFDC662CBFF8}"/>
              </a:ext>
            </a:extLst>
          </p:cNvPr>
          <p:cNvPicPr>
            <a:picLocks noChangeAspect="1"/>
          </p:cNvPicPr>
          <p:nvPr/>
        </p:nvPicPr>
        <p:blipFill>
          <a:blip r:embed="rId6"/>
          <a:stretch>
            <a:fillRect/>
          </a:stretch>
        </p:blipFill>
        <p:spPr>
          <a:xfrm>
            <a:off x="11126791" y="2626367"/>
            <a:ext cx="841747" cy="841747"/>
          </a:xfrm>
          <a:prstGeom prst="rect">
            <a:avLst/>
          </a:prstGeom>
        </p:spPr>
      </p:pic>
      <p:pic>
        <p:nvPicPr>
          <p:cNvPr id="5" name="Picture 4">
            <a:extLst>
              <a:ext uri="{FF2B5EF4-FFF2-40B4-BE49-F238E27FC236}">
                <a16:creationId xmlns:a16="http://schemas.microsoft.com/office/drawing/2014/main" id="{F659861A-0838-8953-B961-53406EA89DD1}"/>
              </a:ext>
            </a:extLst>
          </p:cNvPr>
          <p:cNvPicPr>
            <a:picLocks noChangeAspect="1"/>
          </p:cNvPicPr>
          <p:nvPr/>
        </p:nvPicPr>
        <p:blipFill>
          <a:blip r:embed="rId7"/>
          <a:stretch>
            <a:fillRect/>
          </a:stretch>
        </p:blipFill>
        <p:spPr>
          <a:xfrm>
            <a:off x="11156157" y="3934952"/>
            <a:ext cx="755643" cy="755643"/>
          </a:xfrm>
          <a:prstGeom prst="rect">
            <a:avLst/>
          </a:prstGeom>
        </p:spPr>
      </p:pic>
      <p:pic>
        <p:nvPicPr>
          <p:cNvPr id="6" name="Picture 5">
            <a:extLst>
              <a:ext uri="{FF2B5EF4-FFF2-40B4-BE49-F238E27FC236}">
                <a16:creationId xmlns:a16="http://schemas.microsoft.com/office/drawing/2014/main" id="{0137DDAE-E6B8-E037-8C98-8CD224A915C7}"/>
              </a:ext>
            </a:extLst>
          </p:cNvPr>
          <p:cNvPicPr>
            <a:picLocks noChangeAspect="1"/>
          </p:cNvPicPr>
          <p:nvPr/>
        </p:nvPicPr>
        <p:blipFill>
          <a:blip r:embed="rId8"/>
          <a:stretch>
            <a:fillRect/>
          </a:stretch>
        </p:blipFill>
        <p:spPr>
          <a:xfrm>
            <a:off x="11024012" y="6589875"/>
            <a:ext cx="887788" cy="887788"/>
          </a:xfrm>
          <a:prstGeom prst="rect">
            <a:avLst/>
          </a:prstGeom>
        </p:spPr>
      </p:pic>
      <p:pic>
        <p:nvPicPr>
          <p:cNvPr id="7" name="Picture 6">
            <a:extLst>
              <a:ext uri="{FF2B5EF4-FFF2-40B4-BE49-F238E27FC236}">
                <a16:creationId xmlns:a16="http://schemas.microsoft.com/office/drawing/2014/main" id="{A0F5BBCB-8789-51B6-5C57-38B4C971724C}"/>
              </a:ext>
            </a:extLst>
          </p:cNvPr>
          <p:cNvPicPr>
            <a:picLocks noChangeAspect="1"/>
          </p:cNvPicPr>
          <p:nvPr/>
        </p:nvPicPr>
        <p:blipFill>
          <a:blip r:embed="rId9"/>
          <a:stretch>
            <a:fillRect/>
          </a:stretch>
        </p:blipFill>
        <p:spPr>
          <a:xfrm>
            <a:off x="11024012" y="5177058"/>
            <a:ext cx="926353" cy="926353"/>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3166694" y="4013709"/>
            <a:ext cx="1469954"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trick</a:t>
            </a:r>
            <a:endParaRPr dirty="0">
              <a:latin typeface="Gill Sans MT" panose="020B0502020104020203" pitchFamily="34" charset="77"/>
            </a:endParaRPr>
          </a:p>
        </p:txBody>
      </p:sp>
      <p:sp>
        <p:nvSpPr>
          <p:cNvPr id="135" name="spare"/>
          <p:cNvSpPr txBox="1"/>
          <p:nvPr/>
        </p:nvSpPr>
        <p:spPr>
          <a:xfrm>
            <a:off x="3058492" y="4850305"/>
            <a:ext cx="1686359"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trade</a:t>
            </a:r>
            <a:endParaRPr b="1" dirty="0">
              <a:latin typeface="Gill Sans MT" panose="020B0502020104020203" pitchFamily="34" charset="77"/>
              <a:sym typeface="American Typewriter"/>
            </a:endParaRPr>
          </a:p>
        </p:txBody>
      </p:sp>
      <p:sp>
        <p:nvSpPr>
          <p:cNvPr id="136" name="chipped"/>
          <p:cNvSpPr txBox="1"/>
          <p:nvPr/>
        </p:nvSpPr>
        <p:spPr>
          <a:xfrm>
            <a:off x="2974337" y="5704544"/>
            <a:ext cx="1854675"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street</a:t>
            </a:r>
            <a:endParaRPr dirty="0">
              <a:latin typeface="Gill Sans MT" panose="020B0502020104020203" pitchFamily="34" charset="77"/>
            </a:endParaRPr>
          </a:p>
        </p:txBody>
      </p:sp>
      <p:sp>
        <p:nvSpPr>
          <p:cNvPr id="137" name="lift"/>
          <p:cNvSpPr txBox="1"/>
          <p:nvPr/>
        </p:nvSpPr>
        <p:spPr>
          <a:xfrm>
            <a:off x="2755527" y="6639612"/>
            <a:ext cx="2087111"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puddle</a:t>
            </a:r>
            <a:endParaRPr dirty="0">
              <a:latin typeface="Gill Sans MT" panose="020B0502020104020203" pitchFamily="34" charset="77"/>
            </a:endParaRPr>
          </a:p>
        </p:txBody>
      </p:sp>
      <p:sp>
        <p:nvSpPr>
          <p:cNvPr id="138" name="mutter"/>
          <p:cNvSpPr txBox="1"/>
          <p:nvPr/>
        </p:nvSpPr>
        <p:spPr>
          <a:xfrm>
            <a:off x="8186202" y="3961291"/>
            <a:ext cx="2018181"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glisten</a:t>
            </a:r>
            <a:endParaRPr b="1" dirty="0">
              <a:latin typeface="Gill Sans MT" panose="020B0502020104020203" pitchFamily="34" charset="77"/>
              <a:sym typeface="American Typewriter"/>
            </a:endParaRPr>
          </a:p>
        </p:txBody>
      </p:sp>
      <p:sp>
        <p:nvSpPr>
          <p:cNvPr id="139" name="unveil"/>
          <p:cNvSpPr txBox="1"/>
          <p:nvPr/>
        </p:nvSpPr>
        <p:spPr>
          <a:xfrm>
            <a:off x="7571163" y="5755144"/>
            <a:ext cx="3265317"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temporary</a:t>
            </a:r>
            <a:endParaRPr dirty="0">
              <a:latin typeface="Gill Sans MT" panose="020B0502020104020203" pitchFamily="34" charset="77"/>
              <a:sym typeface="American Typewriter"/>
            </a:endParaRPr>
          </a:p>
        </p:txBody>
      </p:sp>
      <p:sp>
        <p:nvSpPr>
          <p:cNvPr id="140" name="tolerate"/>
          <p:cNvSpPr txBox="1"/>
          <p:nvPr/>
        </p:nvSpPr>
        <p:spPr>
          <a:xfrm>
            <a:off x="8097888" y="3086166"/>
            <a:ext cx="2406108"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impress</a:t>
            </a:r>
            <a:endParaRPr dirty="0">
              <a:latin typeface="Gill Sans MT" panose="020B0502020104020203" pitchFamily="34" charset="77"/>
            </a:endParaRPr>
          </a:p>
        </p:txBody>
      </p:sp>
      <p:sp>
        <p:nvSpPr>
          <p:cNvPr id="141" name="fixation"/>
          <p:cNvSpPr txBox="1"/>
          <p:nvPr/>
        </p:nvSpPr>
        <p:spPr>
          <a:xfrm>
            <a:off x="8562107" y="4850306"/>
            <a:ext cx="126637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wail</a:t>
            </a:r>
            <a:endParaRPr dirty="0">
              <a:latin typeface="Gill Sans MT" panose="020B0502020104020203" pitchFamily="34" charset="77"/>
            </a:endParaRPr>
          </a:p>
        </p:txBody>
      </p:sp>
      <p:sp>
        <p:nvSpPr>
          <p:cNvPr id="142" name="rustle"/>
          <p:cNvSpPr txBox="1"/>
          <p:nvPr/>
        </p:nvSpPr>
        <p:spPr>
          <a:xfrm>
            <a:off x="8002729" y="6620562"/>
            <a:ext cx="2426946"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prepare</a:t>
            </a:r>
            <a:endParaRPr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TextBox 1">
            <a:extLst>
              <a:ext uri="{FF2B5EF4-FFF2-40B4-BE49-F238E27FC236}">
                <a16:creationId xmlns:a16="http://schemas.microsoft.com/office/drawing/2014/main" id="{E41E4F8A-CB54-74F8-D306-DF03A6306862}"/>
              </a:ext>
            </a:extLst>
          </p:cNvPr>
          <p:cNvSpPr txBox="1"/>
          <p:nvPr/>
        </p:nvSpPr>
        <p:spPr>
          <a:xfrm>
            <a:off x="2546924" y="3157064"/>
            <a:ext cx="2675845" cy="8566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900" b="1" i="0" u="none" strike="noStrike" cap="none" spc="0" normalizeH="0" baseline="0" dirty="0">
                <a:ln>
                  <a:noFill/>
                </a:ln>
                <a:solidFill>
                  <a:srgbClr val="000000"/>
                </a:solidFill>
                <a:effectLst/>
                <a:uFillTx/>
                <a:latin typeface="Gill Sans MT" panose="020B0502020104020203" pitchFamily="34" charset="77"/>
                <a:sym typeface="Helvetica Light"/>
              </a:rPr>
              <a:t>cried</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61721" y="87334"/>
            <a:ext cx="6360717"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cried</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60467" y="5203194"/>
            <a:ext cx="10244333"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trick</a:t>
            </a:r>
            <a:endParaRPr sz="28700" dirty="0">
              <a:latin typeface="Gill Sans MT" panose="020B0502020104020203" pitchFamily="34" charset="77"/>
            </a:endParaRPr>
          </a:p>
        </p:txBody>
      </p:sp>
      <p:pic>
        <p:nvPicPr>
          <p:cNvPr id="2" name="Picture 1">
            <a:extLst>
              <a:ext uri="{FF2B5EF4-FFF2-40B4-BE49-F238E27FC236}">
                <a16:creationId xmlns:a16="http://schemas.microsoft.com/office/drawing/2014/main" id="{31098129-47B7-493A-028F-7B50AA722278}"/>
              </a:ext>
            </a:extLst>
          </p:cNvPr>
          <p:cNvPicPr>
            <a:picLocks noChangeAspect="1"/>
          </p:cNvPicPr>
          <p:nvPr/>
        </p:nvPicPr>
        <p:blipFill>
          <a:blip r:embed="rId4"/>
          <a:stretch>
            <a:fillRect/>
          </a:stretch>
        </p:blipFill>
        <p:spPr>
          <a:xfrm>
            <a:off x="8839200" y="580797"/>
            <a:ext cx="3251200" cy="3251200"/>
          </a:xfrm>
          <a:prstGeom prst="rect">
            <a:avLst/>
          </a:prstGeom>
        </p:spPr>
      </p:pic>
      <p:pic>
        <p:nvPicPr>
          <p:cNvPr id="4" name="Picture 3">
            <a:extLst>
              <a:ext uri="{FF2B5EF4-FFF2-40B4-BE49-F238E27FC236}">
                <a16:creationId xmlns:a16="http://schemas.microsoft.com/office/drawing/2014/main" id="{86046F5B-DFF6-F6BB-DB28-2221D3A9031B}"/>
              </a:ext>
            </a:extLst>
          </p:cNvPr>
          <p:cNvPicPr>
            <a:picLocks noChangeAspect="1"/>
          </p:cNvPicPr>
          <p:nvPr/>
        </p:nvPicPr>
        <p:blipFill>
          <a:blip r:embed="rId5"/>
          <a:stretch>
            <a:fillRect/>
          </a:stretch>
        </p:blipFill>
        <p:spPr>
          <a:xfrm>
            <a:off x="1134867" y="5774544"/>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28479" y="52302"/>
            <a:ext cx="6676508"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trade</a:t>
            </a:r>
            <a:endParaRPr sz="344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28330" y="4921627"/>
            <a:ext cx="1041922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street</a:t>
            </a:r>
            <a:endParaRPr sz="19900" dirty="0">
              <a:latin typeface="Gill Sans MT" panose="020B0502020104020203" pitchFamily="34" charset="77"/>
            </a:endParaRPr>
          </a:p>
        </p:txBody>
      </p:sp>
      <p:pic>
        <p:nvPicPr>
          <p:cNvPr id="2" name="Picture 1">
            <a:extLst>
              <a:ext uri="{FF2B5EF4-FFF2-40B4-BE49-F238E27FC236}">
                <a16:creationId xmlns:a16="http://schemas.microsoft.com/office/drawing/2014/main" id="{EA0F8CD0-A862-BAB5-A7F7-0255B9BB638B}"/>
              </a:ext>
            </a:extLst>
          </p:cNvPr>
          <p:cNvPicPr>
            <a:picLocks noChangeAspect="1"/>
          </p:cNvPicPr>
          <p:nvPr/>
        </p:nvPicPr>
        <p:blipFill>
          <a:blip r:embed="rId4"/>
          <a:stretch>
            <a:fillRect/>
          </a:stretch>
        </p:blipFill>
        <p:spPr>
          <a:xfrm>
            <a:off x="8669785" y="576549"/>
            <a:ext cx="3251200" cy="3251200"/>
          </a:xfrm>
          <a:prstGeom prst="rect">
            <a:avLst/>
          </a:prstGeom>
        </p:spPr>
      </p:pic>
      <p:pic>
        <p:nvPicPr>
          <p:cNvPr id="4" name="Picture 3">
            <a:extLst>
              <a:ext uri="{FF2B5EF4-FFF2-40B4-BE49-F238E27FC236}">
                <a16:creationId xmlns:a16="http://schemas.microsoft.com/office/drawing/2014/main" id="{FE1FA6D5-2881-17A9-78F7-19EBF854F6E4}"/>
              </a:ext>
            </a:extLst>
          </p:cNvPr>
          <p:cNvPicPr>
            <a:picLocks noChangeAspect="1"/>
          </p:cNvPicPr>
          <p:nvPr/>
        </p:nvPicPr>
        <p:blipFill>
          <a:blip r:embed="rId5"/>
          <a:stretch>
            <a:fillRect/>
          </a:stretch>
        </p:blipFill>
        <p:spPr>
          <a:xfrm>
            <a:off x="682708" y="5486353"/>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316379" y="305549"/>
            <a:ext cx="7040389"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puddle</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671059" y="5562683"/>
            <a:ext cx="12346080"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impress</a:t>
            </a:r>
            <a:endParaRPr sz="23900" dirty="0">
              <a:latin typeface="Gill Sans MT" panose="020B0502020104020203" pitchFamily="34" charset="77"/>
            </a:endParaRPr>
          </a:p>
        </p:txBody>
      </p:sp>
      <p:pic>
        <p:nvPicPr>
          <p:cNvPr id="2" name="Picture 1">
            <a:extLst>
              <a:ext uri="{FF2B5EF4-FFF2-40B4-BE49-F238E27FC236}">
                <a16:creationId xmlns:a16="http://schemas.microsoft.com/office/drawing/2014/main" id="{E60A5AA0-01BC-99E8-DF59-12F8963B6E70}"/>
              </a:ext>
            </a:extLst>
          </p:cNvPr>
          <p:cNvPicPr>
            <a:picLocks noChangeAspect="1"/>
          </p:cNvPicPr>
          <p:nvPr/>
        </p:nvPicPr>
        <p:blipFill>
          <a:blip r:embed="rId4"/>
          <a:stretch>
            <a:fillRect/>
          </a:stretch>
        </p:blipFill>
        <p:spPr>
          <a:xfrm>
            <a:off x="8850490" y="585783"/>
            <a:ext cx="3251200" cy="3251200"/>
          </a:xfrm>
          <a:prstGeom prst="rect">
            <a:avLst/>
          </a:prstGeom>
        </p:spPr>
      </p:pic>
      <p:pic>
        <p:nvPicPr>
          <p:cNvPr id="4" name="Picture 3">
            <a:extLst>
              <a:ext uri="{FF2B5EF4-FFF2-40B4-BE49-F238E27FC236}">
                <a16:creationId xmlns:a16="http://schemas.microsoft.com/office/drawing/2014/main" id="{0C41651B-24F5-94E9-637E-07FEE3109FD5}"/>
              </a:ext>
            </a:extLst>
          </p:cNvPr>
          <p:cNvPicPr>
            <a:picLocks noChangeAspect="1"/>
          </p:cNvPicPr>
          <p:nvPr/>
        </p:nvPicPr>
        <p:blipFill>
          <a:blip r:embed="rId5"/>
          <a:stretch>
            <a:fillRect/>
          </a:stretch>
        </p:blipFill>
        <p:spPr>
          <a:xfrm>
            <a:off x="535005" y="5825290"/>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74817" y="402257"/>
            <a:ext cx="6641242"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glisten</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433554" y="5427006"/>
            <a:ext cx="9855034"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wail</a:t>
            </a:r>
            <a:endParaRPr sz="16600" dirty="0">
              <a:latin typeface="Gill Sans MT" panose="020B0502020104020203" pitchFamily="34" charset="77"/>
            </a:endParaRPr>
          </a:p>
        </p:txBody>
      </p:sp>
      <p:pic>
        <p:nvPicPr>
          <p:cNvPr id="2" name="Picture 1">
            <a:extLst>
              <a:ext uri="{FF2B5EF4-FFF2-40B4-BE49-F238E27FC236}">
                <a16:creationId xmlns:a16="http://schemas.microsoft.com/office/drawing/2014/main" id="{D4779967-08E0-C177-9F27-1D5CE67596C5}"/>
              </a:ext>
            </a:extLst>
          </p:cNvPr>
          <p:cNvPicPr>
            <a:picLocks noChangeAspect="1"/>
          </p:cNvPicPr>
          <p:nvPr/>
        </p:nvPicPr>
        <p:blipFill>
          <a:blip r:embed="rId4"/>
          <a:stretch>
            <a:fillRect/>
          </a:stretch>
        </p:blipFill>
        <p:spPr>
          <a:xfrm>
            <a:off x="8809925" y="602862"/>
            <a:ext cx="3251200" cy="3251200"/>
          </a:xfrm>
          <a:prstGeom prst="rect">
            <a:avLst/>
          </a:prstGeom>
        </p:spPr>
      </p:pic>
      <p:pic>
        <p:nvPicPr>
          <p:cNvPr id="4" name="Picture 3">
            <a:extLst>
              <a:ext uri="{FF2B5EF4-FFF2-40B4-BE49-F238E27FC236}">
                <a16:creationId xmlns:a16="http://schemas.microsoft.com/office/drawing/2014/main" id="{AB5433C2-FE95-27AD-3076-071E34EC90D4}"/>
              </a:ext>
            </a:extLst>
          </p:cNvPr>
          <p:cNvPicPr>
            <a:picLocks noChangeAspect="1"/>
          </p:cNvPicPr>
          <p:nvPr/>
        </p:nvPicPr>
        <p:blipFill>
          <a:blip r:embed="rId5"/>
          <a:stretch>
            <a:fillRect/>
          </a:stretch>
        </p:blipFill>
        <p:spPr>
          <a:xfrm>
            <a:off x="1644238" y="5635366"/>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07533" y="-6032062"/>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038179" y="751979"/>
            <a:ext cx="11999897"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temporary</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880571" y="5346215"/>
            <a:ext cx="10288591"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prepare</a:t>
            </a:r>
            <a:endParaRPr sz="11500" dirty="0">
              <a:latin typeface="Gill Sans MT" panose="020B0502020104020203" pitchFamily="34" charset="77"/>
            </a:endParaRPr>
          </a:p>
        </p:txBody>
      </p:sp>
      <p:pic>
        <p:nvPicPr>
          <p:cNvPr id="2" name="Picture 1">
            <a:extLst>
              <a:ext uri="{FF2B5EF4-FFF2-40B4-BE49-F238E27FC236}">
                <a16:creationId xmlns:a16="http://schemas.microsoft.com/office/drawing/2014/main" id="{507D3481-F6DD-749E-F95F-5E139D05B0D9}"/>
              </a:ext>
            </a:extLst>
          </p:cNvPr>
          <p:cNvPicPr>
            <a:picLocks noChangeAspect="1"/>
          </p:cNvPicPr>
          <p:nvPr/>
        </p:nvPicPr>
        <p:blipFill>
          <a:blip r:embed="rId4"/>
          <a:stretch>
            <a:fillRect/>
          </a:stretch>
        </p:blipFill>
        <p:spPr>
          <a:xfrm>
            <a:off x="9349636" y="602862"/>
            <a:ext cx="3251200" cy="3251200"/>
          </a:xfrm>
          <a:prstGeom prst="rect">
            <a:avLst/>
          </a:prstGeom>
        </p:spPr>
      </p:pic>
      <p:pic>
        <p:nvPicPr>
          <p:cNvPr id="4" name="Picture 3">
            <a:extLst>
              <a:ext uri="{FF2B5EF4-FFF2-40B4-BE49-F238E27FC236}">
                <a16:creationId xmlns:a16="http://schemas.microsoft.com/office/drawing/2014/main" id="{65EF3A5A-85AD-2997-8313-D3AAA39B54F1}"/>
              </a:ext>
            </a:extLst>
          </p:cNvPr>
          <p:cNvPicPr>
            <a:picLocks noChangeAspect="1"/>
          </p:cNvPicPr>
          <p:nvPr/>
        </p:nvPicPr>
        <p:blipFill>
          <a:blip r:embed="rId5"/>
          <a:stretch>
            <a:fillRect/>
          </a:stretch>
        </p:blipFill>
        <p:spPr>
          <a:xfrm>
            <a:off x="571909" y="5763157"/>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749188" y="212158"/>
            <a:ext cx="7005124"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ea typeface="Ayuthaya" pitchFamily="2" charset="-34"/>
                <a:cs typeface="Futura Medium" panose="020B0602020204020303" pitchFamily="34" charset="-79"/>
              </a:rPr>
              <a:t>cried</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924829" y="5427006"/>
            <a:ext cx="10244333"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trick</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95CA4ADB-FB9C-86BB-FCA4-56E76221B59F}"/>
              </a:ext>
            </a:extLst>
          </p:cNvPr>
          <p:cNvPicPr>
            <a:picLocks noChangeAspect="1"/>
          </p:cNvPicPr>
          <p:nvPr/>
        </p:nvPicPr>
        <p:blipFill>
          <a:blip r:embed="rId4"/>
          <a:stretch>
            <a:fillRect/>
          </a:stretch>
        </p:blipFill>
        <p:spPr>
          <a:xfrm>
            <a:off x="1021513" y="5816572"/>
            <a:ext cx="3251200" cy="3251200"/>
          </a:xfrm>
          <a:prstGeom prst="rect">
            <a:avLst/>
          </a:prstGeom>
        </p:spPr>
      </p:pic>
      <p:pic>
        <p:nvPicPr>
          <p:cNvPr id="4" name="Picture 3">
            <a:extLst>
              <a:ext uri="{FF2B5EF4-FFF2-40B4-BE49-F238E27FC236}">
                <a16:creationId xmlns:a16="http://schemas.microsoft.com/office/drawing/2014/main" id="{3604D852-053F-022E-0C4E-0BEC2356E516}"/>
              </a:ext>
            </a:extLst>
          </p:cNvPr>
          <p:cNvPicPr>
            <a:picLocks noChangeAspect="1"/>
          </p:cNvPicPr>
          <p:nvPr/>
        </p:nvPicPr>
        <p:blipFill>
          <a:blip r:embed="rId5"/>
          <a:stretch>
            <a:fillRect/>
          </a:stretch>
        </p:blipFill>
        <p:spPr>
          <a:xfrm>
            <a:off x="9079051" y="546072"/>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34163" y="473186"/>
            <a:ext cx="7457171"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trade</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382708" y="5063254"/>
            <a:ext cx="1041922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street</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734F7D2D-686A-705B-2863-4C8670E5B041}"/>
              </a:ext>
            </a:extLst>
          </p:cNvPr>
          <p:cNvPicPr>
            <a:picLocks noChangeAspect="1"/>
          </p:cNvPicPr>
          <p:nvPr/>
        </p:nvPicPr>
        <p:blipFill>
          <a:blip r:embed="rId4"/>
          <a:stretch>
            <a:fillRect/>
          </a:stretch>
        </p:blipFill>
        <p:spPr>
          <a:xfrm>
            <a:off x="9097351" y="602862"/>
            <a:ext cx="3251200" cy="3251200"/>
          </a:xfrm>
          <a:prstGeom prst="rect">
            <a:avLst/>
          </a:prstGeom>
        </p:spPr>
      </p:pic>
      <p:pic>
        <p:nvPicPr>
          <p:cNvPr id="4" name="Picture 3">
            <a:extLst>
              <a:ext uri="{FF2B5EF4-FFF2-40B4-BE49-F238E27FC236}">
                <a16:creationId xmlns:a16="http://schemas.microsoft.com/office/drawing/2014/main" id="{7EEA1622-DAFF-B8BA-302B-503E0B651269}"/>
              </a:ext>
            </a:extLst>
          </p:cNvPr>
          <p:cNvPicPr>
            <a:picLocks noChangeAspect="1"/>
          </p:cNvPicPr>
          <p:nvPr/>
        </p:nvPicPr>
        <p:blipFill>
          <a:blip r:embed="rId5"/>
          <a:stretch>
            <a:fillRect/>
          </a:stretch>
        </p:blipFill>
        <p:spPr>
          <a:xfrm>
            <a:off x="576284" y="5510976"/>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057923" y="557066"/>
            <a:ext cx="8133637"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puddle</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411459" y="5835819"/>
            <a:ext cx="12346080"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impress</a:t>
            </a:r>
            <a:endParaRPr sz="23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812FBB50-D233-F3AD-2C80-7B83962FFE37}"/>
              </a:ext>
            </a:extLst>
          </p:cNvPr>
          <p:cNvPicPr>
            <a:picLocks noChangeAspect="1"/>
          </p:cNvPicPr>
          <p:nvPr/>
        </p:nvPicPr>
        <p:blipFill>
          <a:blip r:embed="rId4"/>
          <a:stretch>
            <a:fillRect/>
          </a:stretch>
        </p:blipFill>
        <p:spPr>
          <a:xfrm>
            <a:off x="9097351" y="602862"/>
            <a:ext cx="3251200" cy="3251200"/>
          </a:xfrm>
          <a:prstGeom prst="rect">
            <a:avLst/>
          </a:prstGeom>
        </p:spPr>
      </p:pic>
      <p:pic>
        <p:nvPicPr>
          <p:cNvPr id="4" name="Picture 3">
            <a:extLst>
              <a:ext uri="{FF2B5EF4-FFF2-40B4-BE49-F238E27FC236}">
                <a16:creationId xmlns:a16="http://schemas.microsoft.com/office/drawing/2014/main" id="{16D6DFBD-B5E6-F6AE-AE37-11569FA1F5AD}"/>
              </a:ext>
            </a:extLst>
          </p:cNvPr>
          <p:cNvPicPr>
            <a:picLocks noChangeAspect="1"/>
          </p:cNvPicPr>
          <p:nvPr/>
        </p:nvPicPr>
        <p:blipFill>
          <a:blip r:embed="rId5"/>
          <a:stretch>
            <a:fillRect/>
          </a:stretch>
        </p:blipFill>
        <p:spPr>
          <a:xfrm>
            <a:off x="586393" y="5799960"/>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769667" y="2274766"/>
            <a:ext cx="1582164"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cried	</a:t>
            </a:r>
            <a:endParaRPr b="1" dirty="0">
              <a:latin typeface="Gill Sans MT" panose="020B0502020104020203" pitchFamily="34" charset="77"/>
              <a:sym typeface="American Typewriter"/>
            </a:endParaRPr>
          </a:p>
        </p:txBody>
      </p:sp>
      <p:sp>
        <p:nvSpPr>
          <p:cNvPr id="134" name="office"/>
          <p:cNvSpPr txBox="1"/>
          <p:nvPr/>
        </p:nvSpPr>
        <p:spPr>
          <a:xfrm>
            <a:off x="5825810" y="3183419"/>
            <a:ext cx="1469954"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trick</a:t>
            </a:r>
            <a:endParaRPr dirty="0">
              <a:latin typeface="Gill Sans MT" panose="020B0502020104020203" pitchFamily="34" charset="77"/>
            </a:endParaRPr>
          </a:p>
        </p:txBody>
      </p:sp>
      <p:sp>
        <p:nvSpPr>
          <p:cNvPr id="135" name="spare"/>
          <p:cNvSpPr txBox="1"/>
          <p:nvPr/>
        </p:nvSpPr>
        <p:spPr>
          <a:xfrm>
            <a:off x="5717598" y="4033018"/>
            <a:ext cx="1686359"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trade</a:t>
            </a:r>
            <a:endParaRPr b="1" dirty="0">
              <a:latin typeface="Gill Sans MT" panose="020B0502020104020203" pitchFamily="34" charset="77"/>
              <a:sym typeface="American Typewriter"/>
            </a:endParaRPr>
          </a:p>
        </p:txBody>
      </p:sp>
      <p:sp>
        <p:nvSpPr>
          <p:cNvPr id="136" name="chipped"/>
          <p:cNvSpPr txBox="1"/>
          <p:nvPr/>
        </p:nvSpPr>
        <p:spPr>
          <a:xfrm>
            <a:off x="5633448" y="4958818"/>
            <a:ext cx="1854675"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street</a:t>
            </a:r>
            <a:endParaRPr dirty="0">
              <a:latin typeface="Gill Sans MT" panose="020B0502020104020203" pitchFamily="34" charset="77"/>
            </a:endParaRPr>
          </a:p>
        </p:txBody>
      </p:sp>
      <p:sp>
        <p:nvSpPr>
          <p:cNvPr id="137" name="lift"/>
          <p:cNvSpPr txBox="1"/>
          <p:nvPr/>
        </p:nvSpPr>
        <p:spPr>
          <a:xfrm>
            <a:off x="5517229" y="5829370"/>
            <a:ext cx="2087111"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puddle</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90492" y="531204"/>
            <a:ext cx="9855034"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glisten</a:t>
            </a:r>
            <a:endParaRPr sz="72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411571" y="5499892"/>
            <a:ext cx="9855034"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wail</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768D60A5-A1E7-2DA4-A936-96DFE37E2F3B}"/>
              </a:ext>
            </a:extLst>
          </p:cNvPr>
          <p:cNvPicPr>
            <a:picLocks noChangeAspect="1"/>
          </p:cNvPicPr>
          <p:nvPr/>
        </p:nvPicPr>
        <p:blipFill>
          <a:blip r:embed="rId4"/>
          <a:stretch>
            <a:fillRect/>
          </a:stretch>
        </p:blipFill>
        <p:spPr>
          <a:xfrm>
            <a:off x="9059986" y="547504"/>
            <a:ext cx="3251200" cy="3251200"/>
          </a:xfrm>
          <a:prstGeom prst="rect">
            <a:avLst/>
          </a:prstGeom>
        </p:spPr>
      </p:pic>
      <p:pic>
        <p:nvPicPr>
          <p:cNvPr id="4" name="Picture 3">
            <a:extLst>
              <a:ext uri="{FF2B5EF4-FFF2-40B4-BE49-F238E27FC236}">
                <a16:creationId xmlns:a16="http://schemas.microsoft.com/office/drawing/2014/main" id="{B9E12C7C-5D6F-88EE-3702-BBD6E51EF53A}"/>
              </a:ext>
            </a:extLst>
          </p:cNvPr>
          <p:cNvPicPr>
            <a:picLocks noChangeAspect="1"/>
          </p:cNvPicPr>
          <p:nvPr/>
        </p:nvPicPr>
        <p:blipFill>
          <a:blip r:embed="rId5"/>
          <a:stretch>
            <a:fillRect/>
          </a:stretch>
        </p:blipFill>
        <p:spPr>
          <a:xfrm>
            <a:off x="1202506" y="5727217"/>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9181748" y="-6298711"/>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794548" y="1030962"/>
            <a:ext cx="11999897"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Futura Medium" panose="020B0602020204020303" pitchFamily="34" charset="-79"/>
                <a:cs typeface="Futura Medium" panose="020B0602020204020303" pitchFamily="34" charset="-79"/>
              </a:rPr>
              <a:t>temporary</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56000" y="5702646"/>
            <a:ext cx="10288591"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prepare</a:t>
            </a:r>
            <a:endParaRPr sz="138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B9A8E7C6-7B1A-8349-CCEC-8C6BDF9F7DD6}"/>
              </a:ext>
            </a:extLst>
          </p:cNvPr>
          <p:cNvPicPr>
            <a:picLocks noChangeAspect="1"/>
          </p:cNvPicPr>
          <p:nvPr/>
        </p:nvPicPr>
        <p:blipFill>
          <a:blip r:embed="rId4"/>
          <a:stretch>
            <a:fillRect/>
          </a:stretch>
        </p:blipFill>
        <p:spPr>
          <a:xfrm>
            <a:off x="9328275" y="602862"/>
            <a:ext cx="3251200" cy="3251200"/>
          </a:xfrm>
          <a:prstGeom prst="rect">
            <a:avLst/>
          </a:prstGeom>
        </p:spPr>
      </p:pic>
      <p:pic>
        <p:nvPicPr>
          <p:cNvPr id="4" name="Picture 3">
            <a:extLst>
              <a:ext uri="{FF2B5EF4-FFF2-40B4-BE49-F238E27FC236}">
                <a16:creationId xmlns:a16="http://schemas.microsoft.com/office/drawing/2014/main" id="{AC07380E-5021-DDE5-AB31-D78D18FB5CB7}"/>
              </a:ext>
            </a:extLst>
          </p:cNvPr>
          <p:cNvPicPr>
            <a:picLocks noChangeAspect="1"/>
          </p:cNvPicPr>
          <p:nvPr/>
        </p:nvPicPr>
        <p:blipFill>
          <a:blip r:embed="rId5"/>
          <a:stretch>
            <a:fillRect/>
          </a:stretch>
        </p:blipFill>
        <p:spPr>
          <a:xfrm>
            <a:off x="663764" y="5813373"/>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551745" y="3418118"/>
            <a:ext cx="2018181"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glisten</a:t>
            </a:r>
            <a:endParaRPr b="1" dirty="0">
              <a:latin typeface="Gill Sans MT" panose="020B0502020104020203" pitchFamily="34" charset="77"/>
              <a:sym typeface="American Typewriter"/>
            </a:endParaRPr>
          </a:p>
        </p:txBody>
      </p:sp>
      <p:sp>
        <p:nvSpPr>
          <p:cNvPr id="140" name="tolerate"/>
          <p:cNvSpPr txBox="1"/>
          <p:nvPr/>
        </p:nvSpPr>
        <p:spPr>
          <a:xfrm>
            <a:off x="5357770" y="2522165"/>
            <a:ext cx="2406108"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impress</a:t>
            </a:r>
            <a:endParaRPr dirty="0">
              <a:latin typeface="Gill Sans MT" panose="020B0502020104020203" pitchFamily="34" charset="77"/>
            </a:endParaRPr>
          </a:p>
        </p:txBody>
      </p:sp>
      <p:sp>
        <p:nvSpPr>
          <p:cNvPr id="141" name="fixation"/>
          <p:cNvSpPr txBox="1"/>
          <p:nvPr/>
        </p:nvSpPr>
        <p:spPr>
          <a:xfrm>
            <a:off x="5927649" y="4280417"/>
            <a:ext cx="126637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wail</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4869842" y="5188117"/>
            <a:ext cx="3265317"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temporary</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289048" y="5996646"/>
            <a:ext cx="2426946"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prepare</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41755" y="1309202"/>
            <a:ext cx="1934825"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cried</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a:t>
            </a:r>
            <a:endParaRPr dirty="0">
              <a:latin typeface="Gill Sans MT" panose="020B0502020104020203" pitchFamily="34" charset="77"/>
            </a:endParaRPr>
          </a:p>
        </p:txBody>
      </p:sp>
      <p:sp>
        <p:nvSpPr>
          <p:cNvPr id="154" name="If you tear paper, cloth, or another material, or if it tears, you pull it into two pieces or you pull it so that a hole appears in it."/>
          <p:cNvSpPr txBox="1"/>
          <p:nvPr/>
        </p:nvSpPr>
        <p:spPr>
          <a:xfrm>
            <a:off x="771110" y="4147321"/>
            <a:ext cx="6705921" cy="231858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When you cry, tears come from your eyes, usually because you are unhappy or hurt. Cried is past tense. </a:t>
            </a:r>
          </a:p>
        </p:txBody>
      </p:sp>
      <p:sp>
        <p:nvSpPr>
          <p:cNvPr id="155" name="The was a tear in Freddie’s new school jumper."/>
          <p:cNvSpPr txBox="1"/>
          <p:nvPr/>
        </p:nvSpPr>
        <p:spPr>
          <a:xfrm>
            <a:off x="5112" y="6705166"/>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Paula </a:t>
            </a:r>
            <a:r>
              <a:rPr lang="en-GB" b="1" dirty="0"/>
              <a:t>cried</a:t>
            </a:r>
            <a:r>
              <a:rPr lang="en-GB" dirty="0"/>
              <a:t> at the sad part of the story.</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cried</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2599825233"/>
              </p:ext>
            </p:extLst>
          </p:nvPr>
        </p:nvGraphicFramePr>
        <p:xfrm>
          <a:off x="52521" y="7678541"/>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fret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please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side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softly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weep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gloat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tried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joyfully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CBB7C587-F45E-ECDF-8886-55F7C5412155}"/>
              </a:ext>
            </a:extLst>
          </p:cNvPr>
          <p:cNvPicPr>
            <a:picLocks noChangeAspect="1"/>
          </p:cNvPicPr>
          <p:nvPr/>
        </p:nvPicPr>
        <p:blipFill>
          <a:blip r:embed="rId3"/>
          <a:stretch>
            <a:fillRect/>
          </a:stretch>
        </p:blipFill>
        <p:spPr>
          <a:xfrm>
            <a:off x="8608049" y="2877194"/>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21113" y="1309202"/>
            <a:ext cx="1776127"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trick</a:t>
            </a:r>
            <a:endParaRPr dirty="0">
              <a:latin typeface="Gill Sans MT" panose="020B0502020104020203" pitchFamily="34" charset="77"/>
            </a:endParaRPr>
          </a:p>
        </p:txBody>
      </p:sp>
      <p:sp>
        <p:nvSpPr>
          <p:cNvPr id="152" name="Definition:"/>
          <p:cNvSpPr txBox="1"/>
          <p:nvPr/>
        </p:nvSpPr>
        <p:spPr>
          <a:xfrm>
            <a:off x="2212466" y="3303841"/>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12821" y="4374061"/>
            <a:ext cx="6561720" cy="17645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someone tricks you, they deceive you, often in order to make you do something.</a:t>
            </a:r>
          </a:p>
        </p:txBody>
      </p:sp>
      <p:sp>
        <p:nvSpPr>
          <p:cNvPr id="155" name="The was a tear in Freddie’s new school jumper."/>
          <p:cNvSpPr txBox="1"/>
          <p:nvPr/>
        </p:nvSpPr>
        <p:spPr>
          <a:xfrm>
            <a:off x="0" y="6790134"/>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Ms Watts tried to </a:t>
            </a:r>
            <a:r>
              <a:rPr lang="en-GB" sz="4000" b="1" dirty="0">
                <a:latin typeface="Gill Sans MT" panose="020B0502020104020203" pitchFamily="34" charset="77"/>
              </a:rPr>
              <a:t>trick</a:t>
            </a:r>
            <a:r>
              <a:rPr lang="en-GB" sz="4000" dirty="0">
                <a:latin typeface="Gill Sans MT" panose="020B0502020104020203" pitchFamily="34" charset="77"/>
              </a:rPr>
              <a:t> the class with a card game.</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trick</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1345506768"/>
              </p:ext>
            </p:extLst>
          </p:nvPr>
        </p:nvGraphicFramePr>
        <p:xfrm>
          <a:off x="5110" y="7682853"/>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cheat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help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thick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falsely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dupe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protect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quick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easily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C3215373-063B-D41E-8735-AAAD8C7E61B0}"/>
              </a:ext>
            </a:extLst>
          </p:cNvPr>
          <p:cNvPicPr>
            <a:picLocks noChangeAspect="1"/>
          </p:cNvPicPr>
          <p:nvPr/>
        </p:nvPicPr>
        <p:blipFill>
          <a:blip r:embed="rId3"/>
          <a:stretch>
            <a:fillRect/>
          </a:stretch>
        </p:blipFill>
        <p:spPr>
          <a:xfrm>
            <a:off x="8097076" y="2996712"/>
            <a:ext cx="3251200" cy="3251200"/>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96074" y="1309202"/>
            <a:ext cx="2026197"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trade</a:t>
            </a:r>
            <a:endParaRPr dirty="0">
              <a:latin typeface="Gill Sans MT" panose="020B0502020104020203" pitchFamily="34" charset="77"/>
            </a:endParaRPr>
          </a:p>
        </p:txBody>
      </p:sp>
      <p:sp>
        <p:nvSpPr>
          <p:cNvPr id="152" name="Definition:"/>
          <p:cNvSpPr txBox="1"/>
          <p:nvPr/>
        </p:nvSpPr>
        <p:spPr>
          <a:xfrm>
            <a:off x="2520734" y="3224039"/>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09137" y="4358026"/>
            <a:ext cx="7596688" cy="17645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When people, firms, or countries trade, they buy, sell, or exchange goods or services between themselves.</a:t>
            </a:r>
          </a:p>
        </p:txBody>
      </p:sp>
      <p:sp>
        <p:nvSpPr>
          <p:cNvPr id="155" name="The was a tear in Freddie’s new school jumper."/>
          <p:cNvSpPr txBox="1"/>
          <p:nvPr/>
        </p:nvSpPr>
        <p:spPr>
          <a:xfrm>
            <a:off x="0" y="6692661"/>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were asked to </a:t>
            </a:r>
            <a:r>
              <a:rPr lang="en-GB" b="1" dirty="0"/>
              <a:t>trade</a:t>
            </a:r>
            <a:r>
              <a:rPr lang="en-GB" dirty="0"/>
              <a:t> books with each other.</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trade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3331484786"/>
              </p:ext>
            </p:extLst>
          </p:nvPr>
        </p:nvGraphicFramePr>
        <p:xfrm>
          <a:off x="5110" y="761251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business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unemployment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made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openly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industry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paid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illegal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3FCA706C-41DD-4400-A12F-8E2D9A7F0AC6}"/>
              </a:ext>
            </a:extLst>
          </p:cNvPr>
          <p:cNvPicPr>
            <a:picLocks noChangeAspect="1"/>
          </p:cNvPicPr>
          <p:nvPr/>
        </p:nvPicPr>
        <p:blipFill>
          <a:blip r:embed="rId4"/>
          <a:stretch>
            <a:fillRect/>
          </a:stretch>
        </p:blipFill>
        <p:spPr>
          <a:xfrm>
            <a:off x="8711712" y="2799396"/>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79867" y="1309202"/>
            <a:ext cx="2258632"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street</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5" name="The was a tear in Freddie’s new school jumper."/>
          <p:cNvSpPr txBox="1"/>
          <p:nvPr/>
        </p:nvSpPr>
        <p:spPr>
          <a:xfrm>
            <a:off x="0" y="6674567"/>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walked down the </a:t>
            </a:r>
            <a:r>
              <a:rPr lang="en-GB" b="1" dirty="0"/>
              <a:t>street</a:t>
            </a:r>
            <a:r>
              <a:rPr lang="en-GB" dirty="0"/>
              <a:t> to school.</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(street)</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280409607"/>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avenue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side-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feet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paved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lane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heat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empty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5" name="TextBox 4">
            <a:extLst>
              <a:ext uri="{FF2B5EF4-FFF2-40B4-BE49-F238E27FC236}">
                <a16:creationId xmlns:a16="http://schemas.microsoft.com/office/drawing/2014/main" id="{24452373-441E-F593-B6B4-76A09EB52A87}"/>
              </a:ext>
            </a:extLst>
          </p:cNvPr>
          <p:cNvSpPr txBox="1"/>
          <p:nvPr/>
        </p:nvSpPr>
        <p:spPr>
          <a:xfrm>
            <a:off x="620117" y="4342513"/>
            <a:ext cx="6201005"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A street is a road in a city, town, or village, usually with houses along it.</a:t>
            </a:r>
          </a:p>
        </p:txBody>
      </p:sp>
      <p:pic>
        <p:nvPicPr>
          <p:cNvPr id="3" name="Picture 2">
            <a:extLst>
              <a:ext uri="{FF2B5EF4-FFF2-40B4-BE49-F238E27FC236}">
                <a16:creationId xmlns:a16="http://schemas.microsoft.com/office/drawing/2014/main" id="{657D47A5-B2A6-DC15-2973-A201D658E1B9}"/>
              </a:ext>
            </a:extLst>
          </p:cNvPr>
          <p:cNvPicPr>
            <a:picLocks noChangeAspect="1"/>
          </p:cNvPicPr>
          <p:nvPr/>
        </p:nvPicPr>
        <p:blipFill>
          <a:blip r:embed="rId4"/>
          <a:stretch>
            <a:fillRect/>
          </a:stretch>
        </p:blipFill>
        <p:spPr>
          <a:xfrm>
            <a:off x="8534954" y="2993045"/>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9" y="358710"/>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38823" y="1309202"/>
            <a:ext cx="254076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puddle</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5" name="The was a tear in Freddie’s new school jumper."/>
          <p:cNvSpPr txBox="1"/>
          <p:nvPr/>
        </p:nvSpPr>
        <p:spPr>
          <a:xfrm>
            <a:off x="0" y="6701443"/>
            <a:ext cx="13127900"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liked jumping in the large </a:t>
            </a:r>
            <a:r>
              <a:rPr lang="en-GB" b="1" dirty="0"/>
              <a:t>puddle</a:t>
            </a:r>
            <a:r>
              <a:rPr lang="en-GB" dirty="0"/>
              <a:t> outside.</a:t>
            </a:r>
            <a:endParaRPr lang="en-GB"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pud-dle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11985014"/>
              </p:ext>
            </p:extLst>
          </p:nvPr>
        </p:nvGraphicFramePr>
        <p:xfrm>
          <a:off x="5110" y="7610971"/>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pond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muddle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shallow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huddle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icy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801264C2-F10B-A199-AB4C-620311D29941}"/>
              </a:ext>
            </a:extLst>
          </p:cNvPr>
          <p:cNvSpPr txBox="1"/>
          <p:nvPr/>
        </p:nvSpPr>
        <p:spPr>
          <a:xfrm flipH="1">
            <a:off x="725808" y="4376411"/>
            <a:ext cx="6288890"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A puddle is a small, shallow pool of liquid that has spread on the ground.</a:t>
            </a:r>
          </a:p>
        </p:txBody>
      </p:sp>
      <p:pic>
        <p:nvPicPr>
          <p:cNvPr id="3" name="Picture 2">
            <a:extLst>
              <a:ext uri="{FF2B5EF4-FFF2-40B4-BE49-F238E27FC236}">
                <a16:creationId xmlns:a16="http://schemas.microsoft.com/office/drawing/2014/main" id="{382B8DFE-28FA-EF39-039B-01FBCC608EB8}"/>
              </a:ext>
            </a:extLst>
          </p:cNvPr>
          <p:cNvPicPr>
            <a:picLocks noChangeAspect="1"/>
          </p:cNvPicPr>
          <p:nvPr/>
        </p:nvPicPr>
        <p:blipFill>
          <a:blip r:embed="rId4"/>
          <a:stretch>
            <a:fillRect/>
          </a:stretch>
        </p:blipFill>
        <p:spPr>
          <a:xfrm>
            <a:off x="8097076" y="3098219"/>
            <a:ext cx="3251200" cy="32512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40037</TotalTime>
  <Words>1235</Words>
  <Application>Microsoft Macintosh PowerPoint</Application>
  <PresentationFormat>Custom</PresentationFormat>
  <Paragraphs>346</Paragraphs>
  <Slides>31</Slides>
  <Notes>29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1205</cp:revision>
  <dcterms:modified xsi:type="dcterms:W3CDTF">2025-01-27T09:30:26Z</dcterms:modified>
</cp:coreProperties>
</file>